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Bold" panose="020B0704020202020204" pitchFamily="34" charset="0"/>
      <p:regular r:id="rId20"/>
      <p:bold r:id="rId21"/>
    </p:embeddedFont>
    <p:embeddedFont>
      <p:font typeface="Calibri (MS)" panose="02020500000000000000" charset="0"/>
      <p:regular r:id="rId22"/>
    </p:embeddedFont>
    <p:embeddedFont>
      <p:font typeface="Calibri (MS) Bold" panose="02020500000000000000" charset="0"/>
      <p:regular r:id="rId23"/>
    </p:embeddedFont>
    <p:embeddedFont>
      <p:font typeface="Calibri (MS) Bold Italics" panose="02020500000000000000" charset="0"/>
      <p:regular r:id="rId24"/>
    </p:embeddedFont>
    <p:embeddedFont>
      <p:font typeface="Muli Semi-Bold" panose="020205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9290304"/>
            <a:chOff x="0" y="0"/>
            <a:chExt cx="24384000" cy="12387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2387072"/>
            </a:xfrm>
            <a:custGeom>
              <a:avLst/>
              <a:gdLst/>
              <a:ahLst/>
              <a:cxnLst/>
              <a:rect l="l" t="t" r="r" b="b"/>
              <a:pathLst>
                <a:path w="24384000" h="12387072">
                  <a:moveTo>
                    <a:pt x="0" y="0"/>
                  </a:moveTo>
                  <a:lnTo>
                    <a:pt x="24384000" y="0"/>
                  </a:lnTo>
                  <a:lnTo>
                    <a:pt x="24384000" y="12387072"/>
                  </a:lnTo>
                  <a:lnTo>
                    <a:pt x="0" y="12387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9431694"/>
            <a:ext cx="4518210" cy="817048"/>
            <a:chOff x="0" y="0"/>
            <a:chExt cx="6024280" cy="1089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8967159"/>
            <a:ext cx="18288000" cy="326423"/>
            <a:chOff x="0" y="0"/>
            <a:chExt cx="24384000" cy="435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435229"/>
            </a:xfrm>
            <a:custGeom>
              <a:avLst/>
              <a:gdLst/>
              <a:ahLst/>
              <a:cxnLst/>
              <a:rect l="l" t="t" r="r" b="b"/>
              <a:pathLst>
                <a:path w="24384000" h="435229">
                  <a:moveTo>
                    <a:pt x="0" y="0"/>
                  </a:moveTo>
                  <a:lnTo>
                    <a:pt x="24384000" y="0"/>
                  </a:lnTo>
                  <a:lnTo>
                    <a:pt x="24384000" y="435229"/>
                  </a:lnTo>
                  <a:lnTo>
                    <a:pt x="0" y="435229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8" name="Group 8"/>
          <p:cNvGrpSpPr/>
          <p:nvPr/>
        </p:nvGrpSpPr>
        <p:grpSpPr>
          <a:xfrm>
            <a:off x="0" y="6154655"/>
            <a:ext cx="18288000" cy="2822029"/>
            <a:chOff x="0" y="0"/>
            <a:chExt cx="24384000" cy="37627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762756"/>
            </a:xfrm>
            <a:custGeom>
              <a:avLst/>
              <a:gdLst/>
              <a:ahLst/>
              <a:cxnLst/>
              <a:rect l="l" t="t" r="r" b="b"/>
              <a:pathLst>
                <a:path w="24384000" h="3762756">
                  <a:moveTo>
                    <a:pt x="0" y="0"/>
                  </a:moveTo>
                  <a:lnTo>
                    <a:pt x="24384000" y="0"/>
                  </a:lnTo>
                  <a:lnTo>
                    <a:pt x="24384000" y="3762756"/>
                  </a:lnTo>
                  <a:lnTo>
                    <a:pt x="0" y="3762756"/>
                  </a:lnTo>
                  <a:close/>
                </a:path>
              </a:pathLst>
            </a:custGeom>
            <a:solidFill>
              <a:srgbClr val="FFFFFF">
                <a:alpha val="51765"/>
              </a:srgbClr>
            </a:solidFill>
            <a:ln w="12700"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59140" y="6345404"/>
            <a:ext cx="17585983" cy="2504157"/>
            <a:chOff x="0" y="0"/>
            <a:chExt cx="23447978" cy="33388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47978" cy="3338876"/>
            </a:xfrm>
            <a:custGeom>
              <a:avLst/>
              <a:gdLst/>
              <a:ahLst/>
              <a:cxnLst/>
              <a:rect l="l" t="t" r="r" b="b"/>
              <a:pathLst>
                <a:path w="23447978" h="3338876">
                  <a:moveTo>
                    <a:pt x="0" y="0"/>
                  </a:moveTo>
                  <a:lnTo>
                    <a:pt x="23447978" y="0"/>
                  </a:lnTo>
                  <a:lnTo>
                    <a:pt x="23447978" y="3338876"/>
                  </a:lnTo>
                  <a:lnTo>
                    <a:pt x="0" y="3338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23447978" cy="329125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algn="l">
                <a:lnSpc>
                  <a:spcPts val="2770"/>
                </a:lnSpc>
              </a:pPr>
              <a:r>
                <a:rPr lang="en-US" sz="2850" b="1" dirty="0">
                  <a:solidFill>
                    <a:srgbClr val="6732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Hong Kong Monetary Authority</a:t>
              </a:r>
            </a:p>
            <a:p>
              <a:pPr algn="l">
                <a:lnSpc>
                  <a:spcPts val="2770"/>
                </a:lnSpc>
              </a:pPr>
              <a:endParaRPr lang="en-US" sz="2850" b="1" dirty="0">
                <a:solidFill>
                  <a:srgbClr val="67328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7290"/>
                </a:lnSpc>
              </a:pPr>
              <a:r>
                <a:rPr lang="en-US" sz="4500" b="1" dirty="0">
                  <a:solidFill>
                    <a:srgbClr val="6732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Team Mailbox Assistant – AS2 Technology Showcase</a:t>
              </a:r>
            </a:p>
            <a:p>
              <a:pPr algn="l">
                <a:lnSpc>
                  <a:spcPts val="5346"/>
                </a:lnSpc>
              </a:pPr>
              <a:r>
                <a:rPr lang="en-US" sz="3300" dirty="0">
                  <a:solidFill>
                    <a:srgbClr val="673280"/>
                  </a:solidFill>
                  <a:latin typeface="Arial"/>
                  <a:ea typeface="Arial"/>
                  <a:cs typeface="Arial"/>
                  <a:sym typeface="Arial"/>
                </a:rPr>
                <a:t>Oscar Lam &amp; Pandora Chow</a:t>
              </a:r>
              <a:r>
                <a:rPr lang="en-US" sz="3300" b="1" dirty="0">
                  <a:solidFill>
                    <a:srgbClr val="6732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300" dirty="0">
                  <a:solidFill>
                    <a:srgbClr val="673280"/>
                  </a:solidFill>
                  <a:latin typeface="Arial"/>
                  <a:ea typeface="Arial"/>
                  <a:cs typeface="Arial"/>
                  <a:sym typeface="Arial"/>
                </a:rPr>
                <a:t>Dec 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299" y="5988014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Technology Stack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Technology Stack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9" name="Freeform 9"/>
          <p:cNvSpPr/>
          <p:nvPr/>
        </p:nvSpPr>
        <p:spPr>
          <a:xfrm>
            <a:off x="1028700" y="1357314"/>
            <a:ext cx="8694345" cy="7900986"/>
          </a:xfrm>
          <a:custGeom>
            <a:avLst/>
            <a:gdLst/>
            <a:ahLst/>
            <a:cxnLst/>
            <a:rect l="l" t="t" r="r" b="b"/>
            <a:pathLst>
              <a:path w="8694345" h="7900986">
                <a:moveTo>
                  <a:pt x="0" y="0"/>
                </a:moveTo>
                <a:lnTo>
                  <a:pt x="8694345" y="0"/>
                </a:lnTo>
                <a:lnTo>
                  <a:pt x="8694345" y="7900986"/>
                </a:lnTo>
                <a:lnTo>
                  <a:pt x="0" y="79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75520" y="2365854"/>
            <a:ext cx="6530581" cy="608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Keep external infrastructure minimal</a:t>
            </a:r>
          </a:p>
          <a:p>
            <a:pPr marL="1295400" lvl="2" indent="-431800" algn="l">
              <a:lnSpc>
                <a:spcPts val="6000"/>
              </a:lnSpc>
              <a:buFont typeface="Arial"/>
              <a:buChar char="⚬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CMMP</a:t>
            </a:r>
          </a:p>
          <a:p>
            <a:pPr marL="1295400" lvl="2" indent="-431800" algn="l">
              <a:lnSpc>
                <a:spcPts val="6000"/>
              </a:lnSpc>
              <a:buFont typeface="Arial"/>
              <a:buChar char="⚬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LLM Provider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Standalone application</a:t>
            </a:r>
          </a:p>
          <a:p>
            <a:pPr marL="1295400" lvl="2" indent="-431800" algn="l">
              <a:lnSpc>
                <a:spcPts val="6000"/>
              </a:lnSpc>
              <a:buFont typeface="Arial"/>
              <a:buChar char="⚬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Packaged as executable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Secure deployment</a:t>
            </a:r>
          </a:p>
          <a:p>
            <a:pPr marL="1295400" lvl="2" indent="-431800" algn="l">
              <a:lnSpc>
                <a:spcPts val="6000"/>
              </a:lnSpc>
              <a:buFont typeface="Arial"/>
              <a:buChar char="⚬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Runs on local VDI</a:t>
            </a:r>
          </a:p>
          <a:p>
            <a:pPr marL="1295400" lvl="2" indent="-431800" algn="l">
              <a:lnSpc>
                <a:spcPts val="6000"/>
              </a:lnSpc>
              <a:buFont typeface="Arial"/>
              <a:buChar char="⚬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Emails are passed to </a:t>
            </a:r>
            <a:r>
              <a:rPr lang="en-US" sz="3000" dirty="0" err="1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MaaS</a:t>
            </a:r>
            <a:endParaRPr lang="en-US" sz="3000" dirty="0">
              <a:solidFill>
                <a:srgbClr val="2B262B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5520" y="1414049"/>
            <a:ext cx="323374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B262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Highlights: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299" y="5988014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Peer Analysis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Peer Analysis</a:t>
              </a: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640474"/>
              </p:ext>
            </p:extLst>
          </p:nvPr>
        </p:nvGraphicFramePr>
        <p:xfrm>
          <a:off x="3527232" y="2781603"/>
          <a:ext cx="14401800" cy="6430326"/>
        </p:xfrm>
        <a:graphic>
          <a:graphicData uri="http://schemas.openxmlformats.org/drawingml/2006/table">
            <a:tbl>
              <a:tblPr/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9150">
                <a:tc>
                  <a:txBody>
                    <a:bodyPr/>
                    <a:lstStyle/>
                    <a:p>
                      <a:pPr algn="ctr">
                        <a:lnSpc>
                          <a:spcPts val="54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EFEFE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SPARK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EFEFE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Outlook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EFEFE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NOVA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EFEFE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Dify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1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1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1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Local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Local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Server based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Server based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3726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Standalone application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Standalone application</a:t>
                      </a:r>
                    </a:p>
                    <a:p>
                      <a:pPr algn="ctr">
                        <a:lnSpc>
                          <a:spcPts val="3240"/>
                        </a:lnSpc>
                      </a:pPr>
                      <a:endParaRPr lang="en-US" sz="2700">
                        <a:solidFill>
                          <a:srgbClr val="000000"/>
                        </a:solidFill>
                        <a:latin typeface="Calibri (MS)"/>
                        <a:ea typeface="Calibri (MS)"/>
                        <a:cs typeface="Calibri (MS)"/>
                        <a:sym typeface="Calibri (MS)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Office Add-In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dirty="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Web application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489028" y="7934919"/>
            <a:ext cx="2819170" cy="836098"/>
            <a:chOff x="0" y="0"/>
            <a:chExt cx="3758894" cy="1114798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3733419" cy="1089406"/>
            </a:xfrm>
            <a:custGeom>
              <a:avLst/>
              <a:gdLst/>
              <a:ahLst/>
              <a:cxnLst/>
              <a:rect l="l" t="t" r="r" b="b"/>
              <a:pathLst>
                <a:path w="3733419" h="1089406">
                  <a:moveTo>
                    <a:pt x="0" y="181610"/>
                  </a:moveTo>
                  <a:cubicBezTo>
                    <a:pt x="0" y="81280"/>
                    <a:pt x="82677" y="0"/>
                    <a:pt x="184531" y="0"/>
                  </a:cubicBezTo>
                  <a:lnTo>
                    <a:pt x="3548888" y="0"/>
                  </a:lnTo>
                  <a:cubicBezTo>
                    <a:pt x="3650869" y="0"/>
                    <a:pt x="3733419" y="81280"/>
                    <a:pt x="3733419" y="181610"/>
                  </a:cubicBezTo>
                  <a:lnTo>
                    <a:pt x="3733419" y="907796"/>
                  </a:lnTo>
                  <a:cubicBezTo>
                    <a:pt x="3733419" y="1008126"/>
                    <a:pt x="3650742" y="1089406"/>
                    <a:pt x="3548888" y="1089406"/>
                  </a:cubicBezTo>
                  <a:lnTo>
                    <a:pt x="184531" y="1089406"/>
                  </a:lnTo>
                  <a:cubicBezTo>
                    <a:pt x="82677" y="1089406"/>
                    <a:pt x="0" y="1008126"/>
                    <a:pt x="0" y="907796"/>
                  </a:cubicBezTo>
                  <a:close/>
                </a:path>
              </a:pathLst>
            </a:custGeom>
            <a:solidFill>
              <a:srgbClr val="E9DCEE"/>
            </a:solidFill>
            <a:ln w="12700">
              <a:noFill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758819" cy="1114806"/>
            </a:xfrm>
            <a:custGeom>
              <a:avLst/>
              <a:gdLst/>
              <a:ahLst/>
              <a:cxnLst/>
              <a:rect l="l" t="t" r="r" b="b"/>
              <a:pathLst>
                <a:path w="3758819" h="1114806">
                  <a:moveTo>
                    <a:pt x="0" y="194310"/>
                  </a:moveTo>
                  <a:cubicBezTo>
                    <a:pt x="0" y="86741"/>
                    <a:pt x="88519" y="0"/>
                    <a:pt x="197231" y="0"/>
                  </a:cubicBezTo>
                  <a:lnTo>
                    <a:pt x="3561588" y="0"/>
                  </a:lnTo>
                  <a:lnTo>
                    <a:pt x="3561588" y="12700"/>
                  </a:lnTo>
                  <a:lnTo>
                    <a:pt x="3561588" y="0"/>
                  </a:lnTo>
                  <a:cubicBezTo>
                    <a:pt x="3670300" y="0"/>
                    <a:pt x="3758819" y="86741"/>
                    <a:pt x="3758819" y="194310"/>
                  </a:cubicBezTo>
                  <a:lnTo>
                    <a:pt x="3746119" y="194310"/>
                  </a:lnTo>
                  <a:lnTo>
                    <a:pt x="3758819" y="194310"/>
                  </a:lnTo>
                  <a:lnTo>
                    <a:pt x="3758819" y="920496"/>
                  </a:lnTo>
                  <a:lnTo>
                    <a:pt x="3746119" y="920496"/>
                  </a:lnTo>
                  <a:lnTo>
                    <a:pt x="3758819" y="920496"/>
                  </a:lnTo>
                  <a:cubicBezTo>
                    <a:pt x="3758819" y="1027938"/>
                    <a:pt x="3670300" y="1114806"/>
                    <a:pt x="3561588" y="1114806"/>
                  </a:cubicBezTo>
                  <a:lnTo>
                    <a:pt x="3561588" y="1102106"/>
                  </a:lnTo>
                  <a:lnTo>
                    <a:pt x="3561588" y="1114806"/>
                  </a:lnTo>
                  <a:lnTo>
                    <a:pt x="197231" y="1114806"/>
                  </a:lnTo>
                  <a:lnTo>
                    <a:pt x="197231" y="1102106"/>
                  </a:lnTo>
                  <a:lnTo>
                    <a:pt x="197231" y="1114806"/>
                  </a:lnTo>
                  <a:cubicBezTo>
                    <a:pt x="88519" y="1114806"/>
                    <a:pt x="0" y="1028065"/>
                    <a:pt x="0" y="920496"/>
                  </a:cubicBezTo>
                  <a:lnTo>
                    <a:pt x="0" y="194310"/>
                  </a:lnTo>
                  <a:lnTo>
                    <a:pt x="12700" y="194310"/>
                  </a:lnTo>
                  <a:lnTo>
                    <a:pt x="0" y="194310"/>
                  </a:lnTo>
                  <a:moveTo>
                    <a:pt x="25400" y="194310"/>
                  </a:moveTo>
                  <a:lnTo>
                    <a:pt x="25400" y="920496"/>
                  </a:lnTo>
                  <a:lnTo>
                    <a:pt x="12700" y="920496"/>
                  </a:lnTo>
                  <a:lnTo>
                    <a:pt x="25400" y="920496"/>
                  </a:lnTo>
                  <a:cubicBezTo>
                    <a:pt x="25400" y="1013587"/>
                    <a:pt x="102108" y="1089406"/>
                    <a:pt x="197231" y="1089406"/>
                  </a:cubicBezTo>
                  <a:lnTo>
                    <a:pt x="3561588" y="1089406"/>
                  </a:lnTo>
                  <a:cubicBezTo>
                    <a:pt x="3656711" y="1089406"/>
                    <a:pt x="3733419" y="1013587"/>
                    <a:pt x="3733419" y="920496"/>
                  </a:cubicBezTo>
                  <a:lnTo>
                    <a:pt x="3733419" y="194310"/>
                  </a:lnTo>
                  <a:cubicBezTo>
                    <a:pt x="3733419" y="101219"/>
                    <a:pt x="3656711" y="25400"/>
                    <a:pt x="3561588" y="25400"/>
                  </a:cubicBezTo>
                  <a:lnTo>
                    <a:pt x="197231" y="25400"/>
                  </a:lnTo>
                  <a:lnTo>
                    <a:pt x="197231" y="12700"/>
                  </a:lnTo>
                  <a:lnTo>
                    <a:pt x="197231" y="25400"/>
                  </a:lnTo>
                  <a:cubicBezTo>
                    <a:pt x="102108" y="25400"/>
                    <a:pt x="25400" y="101219"/>
                    <a:pt x="25400" y="194310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58894" cy="117194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4C245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Deployment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9028" y="6681682"/>
            <a:ext cx="2819170" cy="836098"/>
            <a:chOff x="0" y="0"/>
            <a:chExt cx="3758894" cy="1114798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3733419" cy="1089406"/>
            </a:xfrm>
            <a:custGeom>
              <a:avLst/>
              <a:gdLst/>
              <a:ahLst/>
              <a:cxnLst/>
              <a:rect l="l" t="t" r="r" b="b"/>
              <a:pathLst>
                <a:path w="3733419" h="1089406">
                  <a:moveTo>
                    <a:pt x="0" y="181610"/>
                  </a:moveTo>
                  <a:cubicBezTo>
                    <a:pt x="0" y="81280"/>
                    <a:pt x="82677" y="0"/>
                    <a:pt x="184531" y="0"/>
                  </a:cubicBezTo>
                  <a:lnTo>
                    <a:pt x="3548888" y="0"/>
                  </a:lnTo>
                  <a:cubicBezTo>
                    <a:pt x="3650869" y="0"/>
                    <a:pt x="3733419" y="81280"/>
                    <a:pt x="3733419" y="181610"/>
                  </a:cubicBezTo>
                  <a:lnTo>
                    <a:pt x="3733419" y="907796"/>
                  </a:lnTo>
                  <a:cubicBezTo>
                    <a:pt x="3733419" y="1008126"/>
                    <a:pt x="3650742" y="1089406"/>
                    <a:pt x="3548888" y="1089406"/>
                  </a:cubicBezTo>
                  <a:lnTo>
                    <a:pt x="184531" y="1089406"/>
                  </a:lnTo>
                  <a:cubicBezTo>
                    <a:pt x="82677" y="1089406"/>
                    <a:pt x="0" y="1008126"/>
                    <a:pt x="0" y="907796"/>
                  </a:cubicBezTo>
                  <a:close/>
                </a:path>
              </a:pathLst>
            </a:custGeom>
            <a:solidFill>
              <a:srgbClr val="E9DCEE"/>
            </a:solidFill>
            <a:ln w="12700">
              <a:noFill/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758819" cy="1114806"/>
            </a:xfrm>
            <a:custGeom>
              <a:avLst/>
              <a:gdLst/>
              <a:ahLst/>
              <a:cxnLst/>
              <a:rect l="l" t="t" r="r" b="b"/>
              <a:pathLst>
                <a:path w="3758819" h="1114806">
                  <a:moveTo>
                    <a:pt x="0" y="194310"/>
                  </a:moveTo>
                  <a:cubicBezTo>
                    <a:pt x="0" y="86741"/>
                    <a:pt x="88519" y="0"/>
                    <a:pt x="197231" y="0"/>
                  </a:cubicBezTo>
                  <a:lnTo>
                    <a:pt x="3561588" y="0"/>
                  </a:lnTo>
                  <a:lnTo>
                    <a:pt x="3561588" y="12700"/>
                  </a:lnTo>
                  <a:lnTo>
                    <a:pt x="3561588" y="0"/>
                  </a:lnTo>
                  <a:cubicBezTo>
                    <a:pt x="3670300" y="0"/>
                    <a:pt x="3758819" y="86741"/>
                    <a:pt x="3758819" y="194310"/>
                  </a:cubicBezTo>
                  <a:lnTo>
                    <a:pt x="3746119" y="194310"/>
                  </a:lnTo>
                  <a:lnTo>
                    <a:pt x="3758819" y="194310"/>
                  </a:lnTo>
                  <a:lnTo>
                    <a:pt x="3758819" y="920496"/>
                  </a:lnTo>
                  <a:lnTo>
                    <a:pt x="3746119" y="920496"/>
                  </a:lnTo>
                  <a:lnTo>
                    <a:pt x="3758819" y="920496"/>
                  </a:lnTo>
                  <a:cubicBezTo>
                    <a:pt x="3758819" y="1027938"/>
                    <a:pt x="3670300" y="1114806"/>
                    <a:pt x="3561588" y="1114806"/>
                  </a:cubicBezTo>
                  <a:lnTo>
                    <a:pt x="3561588" y="1102106"/>
                  </a:lnTo>
                  <a:lnTo>
                    <a:pt x="3561588" y="1114806"/>
                  </a:lnTo>
                  <a:lnTo>
                    <a:pt x="197231" y="1114806"/>
                  </a:lnTo>
                  <a:lnTo>
                    <a:pt x="197231" y="1102106"/>
                  </a:lnTo>
                  <a:lnTo>
                    <a:pt x="197231" y="1114806"/>
                  </a:lnTo>
                  <a:cubicBezTo>
                    <a:pt x="88519" y="1114806"/>
                    <a:pt x="0" y="1028065"/>
                    <a:pt x="0" y="920496"/>
                  </a:cubicBezTo>
                  <a:lnTo>
                    <a:pt x="0" y="194310"/>
                  </a:lnTo>
                  <a:lnTo>
                    <a:pt x="12700" y="194310"/>
                  </a:lnTo>
                  <a:lnTo>
                    <a:pt x="0" y="194310"/>
                  </a:lnTo>
                  <a:moveTo>
                    <a:pt x="25400" y="194310"/>
                  </a:moveTo>
                  <a:lnTo>
                    <a:pt x="25400" y="920496"/>
                  </a:lnTo>
                  <a:lnTo>
                    <a:pt x="12700" y="920496"/>
                  </a:lnTo>
                  <a:lnTo>
                    <a:pt x="25400" y="920496"/>
                  </a:lnTo>
                  <a:cubicBezTo>
                    <a:pt x="25400" y="1013587"/>
                    <a:pt x="102108" y="1089406"/>
                    <a:pt x="197231" y="1089406"/>
                  </a:cubicBezTo>
                  <a:lnTo>
                    <a:pt x="3561588" y="1089406"/>
                  </a:lnTo>
                  <a:cubicBezTo>
                    <a:pt x="3656711" y="1089406"/>
                    <a:pt x="3733419" y="1013587"/>
                    <a:pt x="3733419" y="920496"/>
                  </a:cubicBezTo>
                  <a:lnTo>
                    <a:pt x="3733419" y="194310"/>
                  </a:lnTo>
                  <a:cubicBezTo>
                    <a:pt x="3733419" y="101219"/>
                    <a:pt x="3656711" y="25400"/>
                    <a:pt x="3561588" y="25400"/>
                  </a:cubicBezTo>
                  <a:lnTo>
                    <a:pt x="197231" y="25400"/>
                  </a:lnTo>
                  <a:lnTo>
                    <a:pt x="197231" y="12700"/>
                  </a:lnTo>
                  <a:lnTo>
                    <a:pt x="197231" y="25400"/>
                  </a:lnTo>
                  <a:cubicBezTo>
                    <a:pt x="102108" y="25400"/>
                    <a:pt x="25400" y="101219"/>
                    <a:pt x="25400" y="194310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758894" cy="117194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4C245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6287" y="5428446"/>
            <a:ext cx="2819170" cy="836098"/>
            <a:chOff x="0" y="0"/>
            <a:chExt cx="3758894" cy="1114798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3733419" cy="1089406"/>
            </a:xfrm>
            <a:custGeom>
              <a:avLst/>
              <a:gdLst/>
              <a:ahLst/>
              <a:cxnLst/>
              <a:rect l="l" t="t" r="r" b="b"/>
              <a:pathLst>
                <a:path w="3733419" h="1089406">
                  <a:moveTo>
                    <a:pt x="0" y="181610"/>
                  </a:moveTo>
                  <a:cubicBezTo>
                    <a:pt x="0" y="81280"/>
                    <a:pt x="82677" y="0"/>
                    <a:pt x="184531" y="0"/>
                  </a:cubicBezTo>
                  <a:lnTo>
                    <a:pt x="3548888" y="0"/>
                  </a:lnTo>
                  <a:cubicBezTo>
                    <a:pt x="3650869" y="0"/>
                    <a:pt x="3733419" y="81280"/>
                    <a:pt x="3733419" y="181610"/>
                  </a:cubicBezTo>
                  <a:lnTo>
                    <a:pt x="3733419" y="907796"/>
                  </a:lnTo>
                  <a:cubicBezTo>
                    <a:pt x="3733419" y="1008126"/>
                    <a:pt x="3650742" y="1089406"/>
                    <a:pt x="3548888" y="1089406"/>
                  </a:cubicBezTo>
                  <a:lnTo>
                    <a:pt x="184531" y="1089406"/>
                  </a:lnTo>
                  <a:cubicBezTo>
                    <a:pt x="82677" y="1089406"/>
                    <a:pt x="0" y="1008126"/>
                    <a:pt x="0" y="907796"/>
                  </a:cubicBezTo>
                  <a:close/>
                </a:path>
              </a:pathLst>
            </a:custGeom>
            <a:solidFill>
              <a:srgbClr val="E9DCEE"/>
            </a:solidFill>
            <a:ln w="12700">
              <a:noFill/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758819" cy="1114806"/>
            </a:xfrm>
            <a:custGeom>
              <a:avLst/>
              <a:gdLst/>
              <a:ahLst/>
              <a:cxnLst/>
              <a:rect l="l" t="t" r="r" b="b"/>
              <a:pathLst>
                <a:path w="3758819" h="1114806">
                  <a:moveTo>
                    <a:pt x="0" y="194310"/>
                  </a:moveTo>
                  <a:cubicBezTo>
                    <a:pt x="0" y="86741"/>
                    <a:pt x="88519" y="0"/>
                    <a:pt x="197231" y="0"/>
                  </a:cubicBezTo>
                  <a:lnTo>
                    <a:pt x="3561588" y="0"/>
                  </a:lnTo>
                  <a:lnTo>
                    <a:pt x="3561588" y="12700"/>
                  </a:lnTo>
                  <a:lnTo>
                    <a:pt x="3561588" y="0"/>
                  </a:lnTo>
                  <a:cubicBezTo>
                    <a:pt x="3670300" y="0"/>
                    <a:pt x="3758819" y="86741"/>
                    <a:pt x="3758819" y="194310"/>
                  </a:cubicBezTo>
                  <a:lnTo>
                    <a:pt x="3746119" y="194310"/>
                  </a:lnTo>
                  <a:lnTo>
                    <a:pt x="3758819" y="194310"/>
                  </a:lnTo>
                  <a:lnTo>
                    <a:pt x="3758819" y="920496"/>
                  </a:lnTo>
                  <a:lnTo>
                    <a:pt x="3746119" y="920496"/>
                  </a:lnTo>
                  <a:lnTo>
                    <a:pt x="3758819" y="920496"/>
                  </a:lnTo>
                  <a:cubicBezTo>
                    <a:pt x="3758819" y="1027938"/>
                    <a:pt x="3670300" y="1114806"/>
                    <a:pt x="3561588" y="1114806"/>
                  </a:cubicBezTo>
                  <a:lnTo>
                    <a:pt x="3561588" y="1102106"/>
                  </a:lnTo>
                  <a:lnTo>
                    <a:pt x="3561588" y="1114806"/>
                  </a:lnTo>
                  <a:lnTo>
                    <a:pt x="197231" y="1114806"/>
                  </a:lnTo>
                  <a:lnTo>
                    <a:pt x="197231" y="1102106"/>
                  </a:lnTo>
                  <a:lnTo>
                    <a:pt x="197231" y="1114806"/>
                  </a:lnTo>
                  <a:cubicBezTo>
                    <a:pt x="88519" y="1114806"/>
                    <a:pt x="0" y="1028065"/>
                    <a:pt x="0" y="920496"/>
                  </a:cubicBezTo>
                  <a:lnTo>
                    <a:pt x="0" y="194310"/>
                  </a:lnTo>
                  <a:lnTo>
                    <a:pt x="12700" y="194310"/>
                  </a:lnTo>
                  <a:lnTo>
                    <a:pt x="0" y="194310"/>
                  </a:lnTo>
                  <a:moveTo>
                    <a:pt x="25400" y="194310"/>
                  </a:moveTo>
                  <a:lnTo>
                    <a:pt x="25400" y="920496"/>
                  </a:lnTo>
                  <a:lnTo>
                    <a:pt x="12700" y="920496"/>
                  </a:lnTo>
                  <a:lnTo>
                    <a:pt x="25400" y="920496"/>
                  </a:lnTo>
                  <a:cubicBezTo>
                    <a:pt x="25400" y="1013587"/>
                    <a:pt x="102108" y="1089406"/>
                    <a:pt x="197231" y="1089406"/>
                  </a:cubicBezTo>
                  <a:lnTo>
                    <a:pt x="3561588" y="1089406"/>
                  </a:lnTo>
                  <a:cubicBezTo>
                    <a:pt x="3656711" y="1089406"/>
                    <a:pt x="3733419" y="1013587"/>
                    <a:pt x="3733419" y="920496"/>
                  </a:cubicBezTo>
                  <a:lnTo>
                    <a:pt x="3733419" y="194310"/>
                  </a:lnTo>
                  <a:cubicBezTo>
                    <a:pt x="3733419" y="101219"/>
                    <a:pt x="3656711" y="25400"/>
                    <a:pt x="3561588" y="25400"/>
                  </a:cubicBezTo>
                  <a:lnTo>
                    <a:pt x="197231" y="25400"/>
                  </a:lnTo>
                  <a:lnTo>
                    <a:pt x="197231" y="12700"/>
                  </a:lnTo>
                  <a:lnTo>
                    <a:pt x="197231" y="25400"/>
                  </a:lnTo>
                  <a:cubicBezTo>
                    <a:pt x="102108" y="25400"/>
                    <a:pt x="25400" y="101219"/>
                    <a:pt x="25400" y="194310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758894" cy="117194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4C245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CMMP Connection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06287" y="4209322"/>
            <a:ext cx="2819170" cy="836098"/>
            <a:chOff x="0" y="0"/>
            <a:chExt cx="3758894" cy="1114798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3733419" cy="1089406"/>
            </a:xfrm>
            <a:custGeom>
              <a:avLst/>
              <a:gdLst/>
              <a:ahLst/>
              <a:cxnLst/>
              <a:rect l="l" t="t" r="r" b="b"/>
              <a:pathLst>
                <a:path w="3733419" h="1089406">
                  <a:moveTo>
                    <a:pt x="0" y="181610"/>
                  </a:moveTo>
                  <a:cubicBezTo>
                    <a:pt x="0" y="81280"/>
                    <a:pt x="82677" y="0"/>
                    <a:pt x="184531" y="0"/>
                  </a:cubicBezTo>
                  <a:lnTo>
                    <a:pt x="3548888" y="0"/>
                  </a:lnTo>
                  <a:cubicBezTo>
                    <a:pt x="3650869" y="0"/>
                    <a:pt x="3733419" y="81280"/>
                    <a:pt x="3733419" y="181610"/>
                  </a:cubicBezTo>
                  <a:lnTo>
                    <a:pt x="3733419" y="907796"/>
                  </a:lnTo>
                  <a:cubicBezTo>
                    <a:pt x="3733419" y="1008126"/>
                    <a:pt x="3650742" y="1089406"/>
                    <a:pt x="3548888" y="1089406"/>
                  </a:cubicBezTo>
                  <a:lnTo>
                    <a:pt x="184531" y="1089406"/>
                  </a:lnTo>
                  <a:cubicBezTo>
                    <a:pt x="82677" y="1089406"/>
                    <a:pt x="0" y="1008126"/>
                    <a:pt x="0" y="907796"/>
                  </a:cubicBezTo>
                  <a:close/>
                </a:path>
              </a:pathLst>
            </a:custGeom>
            <a:solidFill>
              <a:srgbClr val="E9DCEE"/>
            </a:solidFill>
            <a:ln w="12700">
              <a:noFill/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3758819" cy="1114806"/>
            </a:xfrm>
            <a:custGeom>
              <a:avLst/>
              <a:gdLst/>
              <a:ahLst/>
              <a:cxnLst/>
              <a:rect l="l" t="t" r="r" b="b"/>
              <a:pathLst>
                <a:path w="3758819" h="1114806">
                  <a:moveTo>
                    <a:pt x="0" y="194310"/>
                  </a:moveTo>
                  <a:cubicBezTo>
                    <a:pt x="0" y="86741"/>
                    <a:pt x="88519" y="0"/>
                    <a:pt x="197231" y="0"/>
                  </a:cubicBezTo>
                  <a:lnTo>
                    <a:pt x="3561588" y="0"/>
                  </a:lnTo>
                  <a:lnTo>
                    <a:pt x="3561588" y="12700"/>
                  </a:lnTo>
                  <a:lnTo>
                    <a:pt x="3561588" y="0"/>
                  </a:lnTo>
                  <a:cubicBezTo>
                    <a:pt x="3670300" y="0"/>
                    <a:pt x="3758819" y="86741"/>
                    <a:pt x="3758819" y="194310"/>
                  </a:cubicBezTo>
                  <a:lnTo>
                    <a:pt x="3746119" y="194310"/>
                  </a:lnTo>
                  <a:lnTo>
                    <a:pt x="3758819" y="194310"/>
                  </a:lnTo>
                  <a:lnTo>
                    <a:pt x="3758819" y="920496"/>
                  </a:lnTo>
                  <a:lnTo>
                    <a:pt x="3746119" y="920496"/>
                  </a:lnTo>
                  <a:lnTo>
                    <a:pt x="3758819" y="920496"/>
                  </a:lnTo>
                  <a:cubicBezTo>
                    <a:pt x="3758819" y="1027938"/>
                    <a:pt x="3670300" y="1114806"/>
                    <a:pt x="3561588" y="1114806"/>
                  </a:cubicBezTo>
                  <a:lnTo>
                    <a:pt x="3561588" y="1102106"/>
                  </a:lnTo>
                  <a:lnTo>
                    <a:pt x="3561588" y="1114806"/>
                  </a:lnTo>
                  <a:lnTo>
                    <a:pt x="197231" y="1114806"/>
                  </a:lnTo>
                  <a:lnTo>
                    <a:pt x="197231" y="1102106"/>
                  </a:lnTo>
                  <a:lnTo>
                    <a:pt x="197231" y="1114806"/>
                  </a:lnTo>
                  <a:cubicBezTo>
                    <a:pt x="88519" y="1114806"/>
                    <a:pt x="0" y="1028065"/>
                    <a:pt x="0" y="920496"/>
                  </a:cubicBezTo>
                  <a:lnTo>
                    <a:pt x="0" y="194310"/>
                  </a:lnTo>
                  <a:lnTo>
                    <a:pt x="12700" y="194310"/>
                  </a:lnTo>
                  <a:lnTo>
                    <a:pt x="0" y="194310"/>
                  </a:lnTo>
                  <a:moveTo>
                    <a:pt x="25400" y="194310"/>
                  </a:moveTo>
                  <a:lnTo>
                    <a:pt x="25400" y="920496"/>
                  </a:lnTo>
                  <a:lnTo>
                    <a:pt x="12700" y="920496"/>
                  </a:lnTo>
                  <a:lnTo>
                    <a:pt x="25400" y="920496"/>
                  </a:lnTo>
                  <a:cubicBezTo>
                    <a:pt x="25400" y="1013587"/>
                    <a:pt x="102108" y="1089406"/>
                    <a:pt x="197231" y="1089406"/>
                  </a:cubicBezTo>
                  <a:lnTo>
                    <a:pt x="3561588" y="1089406"/>
                  </a:lnTo>
                  <a:cubicBezTo>
                    <a:pt x="3656711" y="1089406"/>
                    <a:pt x="3733419" y="1013587"/>
                    <a:pt x="3733419" y="920496"/>
                  </a:cubicBezTo>
                  <a:lnTo>
                    <a:pt x="3733419" y="194310"/>
                  </a:lnTo>
                  <a:cubicBezTo>
                    <a:pt x="3733419" y="101219"/>
                    <a:pt x="3656711" y="25400"/>
                    <a:pt x="3561588" y="25400"/>
                  </a:cubicBezTo>
                  <a:lnTo>
                    <a:pt x="197231" y="25400"/>
                  </a:lnTo>
                  <a:lnTo>
                    <a:pt x="197231" y="12700"/>
                  </a:lnTo>
                  <a:lnTo>
                    <a:pt x="197231" y="25400"/>
                  </a:lnTo>
                  <a:cubicBezTo>
                    <a:pt x="102108" y="25400"/>
                    <a:pt x="25400" y="101219"/>
                    <a:pt x="25400" y="194310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758894" cy="117194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 dirty="0">
                  <a:solidFill>
                    <a:srgbClr val="4C245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AI Capability</a:t>
              </a:r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4981373" y="4300309"/>
            <a:ext cx="654126" cy="654126"/>
            <a:chOff x="0" y="0"/>
            <a:chExt cx="872168" cy="8721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8530155" y="4300309"/>
            <a:ext cx="613845" cy="613845"/>
            <a:chOff x="0" y="0"/>
            <a:chExt cx="818460" cy="8184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5" h="818515">
                  <a:moveTo>
                    <a:pt x="0" y="0"/>
                  </a:moveTo>
                  <a:lnTo>
                    <a:pt x="818515" y="0"/>
                  </a:lnTo>
                  <a:lnTo>
                    <a:pt x="818515" y="818515"/>
                  </a:lnTo>
                  <a:lnTo>
                    <a:pt x="0" y="81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6" b="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981373" y="5519432"/>
            <a:ext cx="654126" cy="654126"/>
            <a:chOff x="0" y="0"/>
            <a:chExt cx="872168" cy="8721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8530155" y="5519432"/>
            <a:ext cx="654126" cy="654126"/>
            <a:chOff x="0" y="0"/>
            <a:chExt cx="872168" cy="8721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193198" y="4300309"/>
            <a:ext cx="654126" cy="654126"/>
            <a:chOff x="0" y="0"/>
            <a:chExt cx="872168" cy="87216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2233479" y="5519432"/>
            <a:ext cx="613845" cy="613845"/>
            <a:chOff x="0" y="0"/>
            <a:chExt cx="818460" cy="81846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5" h="818515">
                  <a:moveTo>
                    <a:pt x="0" y="0"/>
                  </a:moveTo>
                  <a:lnTo>
                    <a:pt x="818515" y="0"/>
                  </a:lnTo>
                  <a:lnTo>
                    <a:pt x="818515" y="818515"/>
                  </a:lnTo>
                  <a:lnTo>
                    <a:pt x="0" y="81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6" b="6"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5895324" y="4260028"/>
            <a:ext cx="654126" cy="654126"/>
            <a:chOff x="0" y="0"/>
            <a:chExt cx="872168" cy="87216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5935605" y="5519432"/>
            <a:ext cx="613845" cy="613845"/>
            <a:chOff x="0" y="0"/>
            <a:chExt cx="818460" cy="8184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5" h="818515">
                  <a:moveTo>
                    <a:pt x="0" y="0"/>
                  </a:moveTo>
                  <a:lnTo>
                    <a:pt x="818515" y="0"/>
                  </a:lnTo>
                  <a:lnTo>
                    <a:pt x="818515" y="818515"/>
                  </a:lnTo>
                  <a:lnTo>
                    <a:pt x="0" y="81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6" b="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000" y="7645924"/>
            <a:ext cx="18018000" cy="1364380"/>
            <a:chOff x="0" y="0"/>
            <a:chExt cx="24024000" cy="1819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23955" cy="1819148"/>
            </a:xfrm>
            <a:custGeom>
              <a:avLst/>
              <a:gdLst/>
              <a:ahLst/>
              <a:cxnLst/>
              <a:rect l="l" t="t" r="r" b="b"/>
              <a:pathLst>
                <a:path w="24023955" h="1819148">
                  <a:moveTo>
                    <a:pt x="0" y="0"/>
                  </a:moveTo>
                  <a:lnTo>
                    <a:pt x="24023955" y="0"/>
                  </a:lnTo>
                  <a:lnTo>
                    <a:pt x="24023955" y="1819148"/>
                  </a:lnTo>
                  <a:lnTo>
                    <a:pt x="0" y="1819148"/>
                  </a:lnTo>
                  <a:close/>
                </a:path>
              </a:pathLst>
            </a:custGeom>
            <a:solidFill>
              <a:srgbClr val="C1AACC">
                <a:alpha val="7059"/>
              </a:srgbClr>
            </a:solidFill>
            <a:ln w="12700">
              <a:noFill/>
            </a:ln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5307" y="3815062"/>
            <a:ext cx="12680568" cy="1328438"/>
            <a:chOff x="0" y="0"/>
            <a:chExt cx="16907424" cy="1771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81"/>
                </a:lnSpc>
              </a:pPr>
              <a:r>
                <a:rPr lang="en-US" sz="7019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Live Demo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0000" cy="10287000"/>
            <a:chOff x="0" y="0"/>
            <a:chExt cx="360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270000" y="9447692"/>
            <a:ext cx="4518210" cy="817048"/>
            <a:chOff x="0" y="0"/>
            <a:chExt cx="6024280" cy="1089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Future roadmap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777024" y="5125405"/>
            <a:ext cx="14567545" cy="118738"/>
          </a:xfrm>
          <a:prstGeom prst="line">
            <a:avLst/>
          </a:prstGeom>
          <a:ln w="76200" cap="rnd">
            <a:solidFill>
              <a:srgbClr val="C1AA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3955263" y="4869021"/>
            <a:ext cx="9525" cy="2744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7377072" y="5194120"/>
            <a:ext cx="0" cy="3567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11749438" y="4852562"/>
            <a:ext cx="0" cy="3567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14939900" y="5259895"/>
            <a:ext cx="0" cy="3567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8943854" y="4010114"/>
            <a:ext cx="5175333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Delivery to teams for feedback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622286" y="4721013"/>
            <a:ext cx="637014" cy="1126551"/>
          </a:xfrm>
          <a:custGeom>
            <a:avLst/>
            <a:gdLst/>
            <a:ahLst/>
            <a:cxnLst/>
            <a:rect l="l" t="t" r="r" b="b"/>
            <a:pathLst>
              <a:path w="637014" h="1126551">
                <a:moveTo>
                  <a:pt x="0" y="0"/>
                </a:moveTo>
                <a:lnTo>
                  <a:pt x="637014" y="0"/>
                </a:lnTo>
                <a:lnTo>
                  <a:pt x="637014" y="1126551"/>
                </a:lnTo>
                <a:lnTo>
                  <a:pt x="0" y="112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03780" y="4696620"/>
            <a:ext cx="637014" cy="1126551"/>
          </a:xfrm>
          <a:custGeom>
            <a:avLst/>
            <a:gdLst/>
            <a:ahLst/>
            <a:cxnLst/>
            <a:rect l="l" t="t" r="r" b="b"/>
            <a:pathLst>
              <a:path w="637014" h="1126551">
                <a:moveTo>
                  <a:pt x="0" y="0"/>
                </a:moveTo>
                <a:lnTo>
                  <a:pt x="637013" y="0"/>
                </a:lnTo>
                <a:lnTo>
                  <a:pt x="637013" y="1126551"/>
                </a:lnTo>
                <a:lnTo>
                  <a:pt x="0" y="11265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835903" y="4630300"/>
            <a:ext cx="257770" cy="2577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w="9525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352233" y="5880585"/>
            <a:ext cx="5175333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TPG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578" y="3994704"/>
            <a:ext cx="5175333" cy="4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Workflow Integration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56093" y="5880585"/>
            <a:ext cx="51753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Integration with SLM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257414" y="5531783"/>
            <a:ext cx="257770" cy="2577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w="9525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20553" y="4601653"/>
            <a:ext cx="257770" cy="25777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w="9525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811014" y="5607082"/>
            <a:ext cx="257770" cy="25777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w="9525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2322" y="4326880"/>
            <a:ext cx="4142415" cy="1997719"/>
            <a:chOff x="0" y="0"/>
            <a:chExt cx="5523220" cy="2663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23220" cy="2663626"/>
            </a:xfrm>
            <a:custGeom>
              <a:avLst/>
              <a:gdLst/>
              <a:ahLst/>
              <a:cxnLst/>
              <a:rect l="l" t="t" r="r" b="b"/>
              <a:pathLst>
                <a:path w="5523220" h="2663626">
                  <a:moveTo>
                    <a:pt x="0" y="0"/>
                  </a:moveTo>
                  <a:lnTo>
                    <a:pt x="5523220" y="0"/>
                  </a:lnTo>
                  <a:lnTo>
                    <a:pt x="5523220" y="2663626"/>
                  </a:lnTo>
                  <a:lnTo>
                    <a:pt x="0" y="2663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523220" cy="27303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897"/>
                </a:lnSpc>
              </a:pPr>
              <a:r>
                <a:rPr lang="en-US" sz="7312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Q &amp; A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8967159"/>
            <a:chOff x="0" y="0"/>
            <a:chExt cx="24384000" cy="119562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956161"/>
            </a:xfrm>
            <a:custGeom>
              <a:avLst/>
              <a:gdLst/>
              <a:ahLst/>
              <a:cxnLst/>
              <a:rect l="l" t="t" r="r" b="b"/>
              <a:pathLst>
                <a:path w="24384000" h="11956161">
                  <a:moveTo>
                    <a:pt x="0" y="0"/>
                  </a:moveTo>
                  <a:lnTo>
                    <a:pt x="24384000" y="0"/>
                  </a:lnTo>
                  <a:lnTo>
                    <a:pt x="24384000" y="11956161"/>
                  </a:lnTo>
                  <a:lnTo>
                    <a:pt x="0" y="1195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289" r="-2428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8954938"/>
            <a:ext cx="18288000" cy="326423"/>
            <a:chOff x="0" y="0"/>
            <a:chExt cx="24384000" cy="4352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435229"/>
            </a:xfrm>
            <a:custGeom>
              <a:avLst/>
              <a:gdLst/>
              <a:ahLst/>
              <a:cxnLst/>
              <a:rect l="l" t="t" r="r" b="b"/>
              <a:pathLst>
                <a:path w="24384000" h="435229">
                  <a:moveTo>
                    <a:pt x="0" y="0"/>
                  </a:moveTo>
                  <a:lnTo>
                    <a:pt x="24384000" y="0"/>
                  </a:lnTo>
                  <a:lnTo>
                    <a:pt x="24384000" y="435229"/>
                  </a:lnTo>
                  <a:lnTo>
                    <a:pt x="0" y="435229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8954938"/>
            <a:chOff x="0" y="0"/>
            <a:chExt cx="24384000" cy="119399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1939905"/>
            </a:xfrm>
            <a:custGeom>
              <a:avLst/>
              <a:gdLst/>
              <a:ahLst/>
              <a:cxnLst/>
              <a:rect l="l" t="t" r="r" b="b"/>
              <a:pathLst>
                <a:path w="24384000" h="11939905">
                  <a:moveTo>
                    <a:pt x="0" y="0"/>
                  </a:moveTo>
                  <a:lnTo>
                    <a:pt x="24384000" y="0"/>
                  </a:lnTo>
                  <a:lnTo>
                    <a:pt x="24384000" y="11939905"/>
                  </a:lnTo>
                  <a:lnTo>
                    <a:pt x="0" y="11939905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 w="12700">
              <a:noFill/>
            </a:ln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0139" y="6904316"/>
            <a:ext cx="15773400" cy="2062843"/>
            <a:chOff x="0" y="0"/>
            <a:chExt cx="21031200" cy="27504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1200" cy="2750458"/>
            </a:xfrm>
            <a:custGeom>
              <a:avLst/>
              <a:gdLst/>
              <a:ahLst/>
              <a:cxnLst/>
              <a:rect l="l" t="t" r="r" b="b"/>
              <a:pathLst>
                <a:path w="21031200" h="2750458">
                  <a:moveTo>
                    <a:pt x="0" y="0"/>
                  </a:moveTo>
                  <a:lnTo>
                    <a:pt x="21031200" y="0"/>
                  </a:lnTo>
                  <a:lnTo>
                    <a:pt x="21031200" y="2750458"/>
                  </a:lnTo>
                  <a:lnTo>
                    <a:pt x="0" y="2750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21031200" cy="26933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776"/>
                </a:lnSpc>
              </a:pPr>
              <a:r>
                <a:rPr lang="en-US" sz="7200" b="1">
                  <a:solidFill>
                    <a:srgbClr val="4C245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9431694"/>
            <a:ext cx="4518210" cy="817048"/>
            <a:chOff x="0" y="0"/>
            <a:chExt cx="6024280" cy="10893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2235" y="1808111"/>
            <a:ext cx="6529042" cy="1090683"/>
            <a:chOff x="-1511" y="-172513"/>
            <a:chExt cx="8705389" cy="1454243"/>
          </a:xfrm>
        </p:grpSpPr>
        <p:sp>
          <p:nvSpPr>
            <p:cNvPr id="3" name="Freeform 3"/>
            <p:cNvSpPr/>
            <p:nvPr/>
          </p:nvSpPr>
          <p:spPr>
            <a:xfrm>
              <a:off x="-1511" y="-172513"/>
              <a:ext cx="8703878" cy="1281730"/>
            </a:xfrm>
            <a:custGeom>
              <a:avLst/>
              <a:gdLst/>
              <a:ahLst/>
              <a:cxnLst/>
              <a:rect l="l" t="t" r="r" b="b"/>
              <a:pathLst>
                <a:path w="8703878" h="1281730">
                  <a:moveTo>
                    <a:pt x="0" y="0"/>
                  </a:moveTo>
                  <a:lnTo>
                    <a:pt x="8703878" y="0"/>
                  </a:lnTo>
                  <a:lnTo>
                    <a:pt x="8703878" y="1281730"/>
                  </a:lnTo>
                  <a:lnTo>
                    <a:pt x="0" y="128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703878" cy="13579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59"/>
                </a:lnSpc>
              </a:pPr>
              <a:r>
                <a:rPr lang="en-US" sz="37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Background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368" y="7188529"/>
            <a:ext cx="6527909" cy="961297"/>
            <a:chOff x="0" y="0"/>
            <a:chExt cx="8703878" cy="1281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03878" cy="1281730"/>
            </a:xfrm>
            <a:custGeom>
              <a:avLst/>
              <a:gdLst/>
              <a:ahLst/>
              <a:cxnLst/>
              <a:rect l="l" t="t" r="r" b="b"/>
              <a:pathLst>
                <a:path w="8703878" h="1281730">
                  <a:moveTo>
                    <a:pt x="0" y="0"/>
                  </a:moveTo>
                  <a:lnTo>
                    <a:pt x="8703878" y="0"/>
                  </a:lnTo>
                  <a:lnTo>
                    <a:pt x="8703878" y="1281730"/>
                  </a:lnTo>
                  <a:lnTo>
                    <a:pt x="0" y="128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703878" cy="13579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60"/>
                </a:lnSpc>
              </a:pPr>
              <a:endParaRPr lang="en-US" sz="3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9990" y="2428802"/>
            <a:ext cx="244495" cy="244839"/>
            <a:chOff x="0" y="0"/>
            <a:chExt cx="325994" cy="326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009" cy="326390"/>
            </a:xfrm>
            <a:custGeom>
              <a:avLst/>
              <a:gdLst/>
              <a:ahLst/>
              <a:cxnLst/>
              <a:rect l="l" t="t" r="r" b="b"/>
              <a:pathLst>
                <a:path w="326009" h="326390">
                  <a:moveTo>
                    <a:pt x="0" y="163195"/>
                  </a:moveTo>
                  <a:cubicBezTo>
                    <a:pt x="0" y="73025"/>
                    <a:pt x="73025" y="0"/>
                    <a:pt x="162941" y="0"/>
                  </a:cubicBezTo>
                  <a:cubicBezTo>
                    <a:pt x="252857" y="0"/>
                    <a:pt x="326009" y="73025"/>
                    <a:pt x="326009" y="163195"/>
                  </a:cubicBezTo>
                  <a:cubicBezTo>
                    <a:pt x="326009" y="253365"/>
                    <a:pt x="252984" y="326390"/>
                    <a:pt x="162941" y="326390"/>
                  </a:cubicBezTo>
                  <a:cubicBezTo>
                    <a:pt x="72898" y="326390"/>
                    <a:pt x="0" y="253365"/>
                    <a:pt x="0" y="16319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09990" y="5136079"/>
            <a:ext cx="244495" cy="244839"/>
            <a:chOff x="0" y="0"/>
            <a:chExt cx="325994" cy="3264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6009" cy="326390"/>
            </a:xfrm>
            <a:custGeom>
              <a:avLst/>
              <a:gdLst/>
              <a:ahLst/>
              <a:cxnLst/>
              <a:rect l="l" t="t" r="r" b="b"/>
              <a:pathLst>
                <a:path w="326009" h="326390">
                  <a:moveTo>
                    <a:pt x="0" y="163195"/>
                  </a:moveTo>
                  <a:cubicBezTo>
                    <a:pt x="0" y="73025"/>
                    <a:pt x="73025" y="0"/>
                    <a:pt x="162941" y="0"/>
                  </a:cubicBezTo>
                  <a:cubicBezTo>
                    <a:pt x="252857" y="0"/>
                    <a:pt x="326009" y="73025"/>
                    <a:pt x="326009" y="163195"/>
                  </a:cubicBezTo>
                  <a:cubicBezTo>
                    <a:pt x="326009" y="253365"/>
                    <a:pt x="252984" y="326390"/>
                    <a:pt x="162941" y="326390"/>
                  </a:cubicBezTo>
                  <a:cubicBezTo>
                    <a:pt x="72898" y="326390"/>
                    <a:pt x="0" y="253365"/>
                    <a:pt x="0" y="16319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09990" y="7673440"/>
            <a:ext cx="244495" cy="244839"/>
            <a:chOff x="0" y="0"/>
            <a:chExt cx="325994" cy="3264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6009" cy="326390"/>
            </a:xfrm>
            <a:custGeom>
              <a:avLst/>
              <a:gdLst/>
              <a:ahLst/>
              <a:cxnLst/>
              <a:rect l="l" t="t" r="r" b="b"/>
              <a:pathLst>
                <a:path w="326009" h="326390">
                  <a:moveTo>
                    <a:pt x="0" y="163195"/>
                  </a:moveTo>
                  <a:cubicBezTo>
                    <a:pt x="0" y="73025"/>
                    <a:pt x="73025" y="0"/>
                    <a:pt x="162941" y="0"/>
                  </a:cubicBezTo>
                  <a:cubicBezTo>
                    <a:pt x="252857" y="0"/>
                    <a:pt x="326009" y="73025"/>
                    <a:pt x="326009" y="163195"/>
                  </a:cubicBezTo>
                  <a:cubicBezTo>
                    <a:pt x="326009" y="253365"/>
                    <a:pt x="252984" y="326390"/>
                    <a:pt x="162941" y="326390"/>
                  </a:cubicBezTo>
                  <a:cubicBezTo>
                    <a:pt x="72898" y="326390"/>
                    <a:pt x="0" y="253365"/>
                    <a:pt x="0" y="16319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AutoShape 14"/>
          <p:cNvSpPr/>
          <p:nvPr/>
        </p:nvSpPr>
        <p:spPr>
          <a:xfrm flipH="1">
            <a:off x="1231104" y="2588636"/>
            <a:ext cx="0" cy="521707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Agenda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4501" y="4534932"/>
            <a:ext cx="6527909" cy="1130752"/>
            <a:chOff x="0" y="-225939"/>
            <a:chExt cx="8703878" cy="15076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03878" cy="1281730"/>
            </a:xfrm>
            <a:custGeom>
              <a:avLst/>
              <a:gdLst/>
              <a:ahLst/>
              <a:cxnLst/>
              <a:rect l="l" t="t" r="r" b="b"/>
              <a:pathLst>
                <a:path w="8703878" h="1281730">
                  <a:moveTo>
                    <a:pt x="0" y="0"/>
                  </a:moveTo>
                  <a:lnTo>
                    <a:pt x="8703878" y="0"/>
                  </a:lnTo>
                  <a:lnTo>
                    <a:pt x="8703878" y="1281730"/>
                  </a:lnTo>
                  <a:lnTo>
                    <a:pt x="0" y="128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25939"/>
              <a:ext cx="8703878" cy="13579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6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Solution Features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27" name="Group 27"/>
          <p:cNvGrpSpPr/>
          <p:nvPr/>
        </p:nvGrpSpPr>
        <p:grpSpPr>
          <a:xfrm>
            <a:off x="9912731" y="2016553"/>
            <a:ext cx="6527909" cy="961298"/>
            <a:chOff x="0" y="0"/>
            <a:chExt cx="8703878" cy="12817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03878" cy="1281730"/>
            </a:xfrm>
            <a:custGeom>
              <a:avLst/>
              <a:gdLst/>
              <a:ahLst/>
              <a:cxnLst/>
              <a:rect l="l" t="t" r="r" b="b"/>
              <a:pathLst>
                <a:path w="8703878" h="1281730">
                  <a:moveTo>
                    <a:pt x="0" y="0"/>
                  </a:moveTo>
                  <a:lnTo>
                    <a:pt x="8703878" y="0"/>
                  </a:lnTo>
                  <a:lnTo>
                    <a:pt x="8703878" y="1281730"/>
                  </a:lnTo>
                  <a:lnTo>
                    <a:pt x="0" y="128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703878" cy="13579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59"/>
                </a:lnSpc>
              </a:pPr>
              <a:r>
                <a:rPr lang="en-US" sz="37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Live Demo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98584" y="7196547"/>
            <a:ext cx="6527909" cy="961297"/>
            <a:chOff x="0" y="0"/>
            <a:chExt cx="8703878" cy="12817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703878" cy="1281730"/>
            </a:xfrm>
            <a:custGeom>
              <a:avLst/>
              <a:gdLst/>
              <a:ahLst/>
              <a:cxnLst/>
              <a:rect l="l" t="t" r="r" b="b"/>
              <a:pathLst>
                <a:path w="8703878" h="1281730">
                  <a:moveTo>
                    <a:pt x="0" y="0"/>
                  </a:moveTo>
                  <a:lnTo>
                    <a:pt x="8703878" y="0"/>
                  </a:lnTo>
                  <a:lnTo>
                    <a:pt x="8703878" y="1281730"/>
                  </a:lnTo>
                  <a:lnTo>
                    <a:pt x="0" y="128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703878" cy="13579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Q&amp;A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74042" y="2561075"/>
            <a:ext cx="244495" cy="244839"/>
            <a:chOff x="0" y="0"/>
            <a:chExt cx="325994" cy="32645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26009" cy="326390"/>
            </a:xfrm>
            <a:custGeom>
              <a:avLst/>
              <a:gdLst/>
              <a:ahLst/>
              <a:cxnLst/>
              <a:rect l="l" t="t" r="r" b="b"/>
              <a:pathLst>
                <a:path w="326009" h="326390">
                  <a:moveTo>
                    <a:pt x="0" y="163195"/>
                  </a:moveTo>
                  <a:cubicBezTo>
                    <a:pt x="0" y="73025"/>
                    <a:pt x="73025" y="0"/>
                    <a:pt x="162941" y="0"/>
                  </a:cubicBezTo>
                  <a:cubicBezTo>
                    <a:pt x="252857" y="0"/>
                    <a:pt x="326009" y="73025"/>
                    <a:pt x="326009" y="163195"/>
                  </a:cubicBezTo>
                  <a:cubicBezTo>
                    <a:pt x="326009" y="253365"/>
                    <a:pt x="252984" y="326390"/>
                    <a:pt x="162941" y="326390"/>
                  </a:cubicBezTo>
                  <a:cubicBezTo>
                    <a:pt x="72898" y="326390"/>
                    <a:pt x="0" y="253365"/>
                    <a:pt x="0" y="16319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9374042" y="5268353"/>
            <a:ext cx="244495" cy="244839"/>
            <a:chOff x="0" y="0"/>
            <a:chExt cx="325994" cy="32645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6009" cy="326390"/>
            </a:xfrm>
            <a:custGeom>
              <a:avLst/>
              <a:gdLst/>
              <a:ahLst/>
              <a:cxnLst/>
              <a:rect l="l" t="t" r="r" b="b"/>
              <a:pathLst>
                <a:path w="326009" h="326390">
                  <a:moveTo>
                    <a:pt x="0" y="163195"/>
                  </a:moveTo>
                  <a:cubicBezTo>
                    <a:pt x="0" y="73025"/>
                    <a:pt x="73025" y="0"/>
                    <a:pt x="162941" y="0"/>
                  </a:cubicBezTo>
                  <a:cubicBezTo>
                    <a:pt x="252857" y="0"/>
                    <a:pt x="326009" y="73025"/>
                    <a:pt x="326009" y="163195"/>
                  </a:cubicBezTo>
                  <a:cubicBezTo>
                    <a:pt x="326009" y="253365"/>
                    <a:pt x="252984" y="326390"/>
                    <a:pt x="162941" y="326390"/>
                  </a:cubicBezTo>
                  <a:cubicBezTo>
                    <a:pt x="72898" y="326390"/>
                    <a:pt x="0" y="253365"/>
                    <a:pt x="0" y="16319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9374042" y="7805714"/>
            <a:ext cx="244495" cy="244839"/>
            <a:chOff x="0" y="0"/>
            <a:chExt cx="325994" cy="32645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6009" cy="326390"/>
            </a:xfrm>
            <a:custGeom>
              <a:avLst/>
              <a:gdLst/>
              <a:ahLst/>
              <a:cxnLst/>
              <a:rect l="l" t="t" r="r" b="b"/>
              <a:pathLst>
                <a:path w="326009" h="326390">
                  <a:moveTo>
                    <a:pt x="0" y="163195"/>
                  </a:moveTo>
                  <a:cubicBezTo>
                    <a:pt x="0" y="73025"/>
                    <a:pt x="73025" y="0"/>
                    <a:pt x="162941" y="0"/>
                  </a:cubicBezTo>
                  <a:cubicBezTo>
                    <a:pt x="252857" y="0"/>
                    <a:pt x="326009" y="73025"/>
                    <a:pt x="326009" y="163195"/>
                  </a:cubicBezTo>
                  <a:cubicBezTo>
                    <a:pt x="326009" y="253365"/>
                    <a:pt x="252984" y="326390"/>
                    <a:pt x="162941" y="326390"/>
                  </a:cubicBezTo>
                  <a:cubicBezTo>
                    <a:pt x="72898" y="326390"/>
                    <a:pt x="0" y="253365"/>
                    <a:pt x="0" y="16319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9" name="AutoShape 39"/>
          <p:cNvSpPr/>
          <p:nvPr/>
        </p:nvSpPr>
        <p:spPr>
          <a:xfrm flipH="1">
            <a:off x="9496290" y="2805867"/>
            <a:ext cx="0" cy="2462486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H="1">
            <a:off x="9496290" y="5513145"/>
            <a:ext cx="0" cy="229256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9898584" y="4716526"/>
            <a:ext cx="6527909" cy="961298"/>
            <a:chOff x="0" y="0"/>
            <a:chExt cx="8703878" cy="128173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703878" cy="1281730"/>
            </a:xfrm>
            <a:custGeom>
              <a:avLst/>
              <a:gdLst/>
              <a:ahLst/>
              <a:cxnLst/>
              <a:rect l="l" t="t" r="r" b="b"/>
              <a:pathLst>
                <a:path w="8703878" h="1281730">
                  <a:moveTo>
                    <a:pt x="0" y="0"/>
                  </a:moveTo>
                  <a:lnTo>
                    <a:pt x="8703878" y="0"/>
                  </a:lnTo>
                  <a:lnTo>
                    <a:pt x="8703878" y="1281730"/>
                  </a:lnTo>
                  <a:lnTo>
                    <a:pt x="0" y="128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8703878" cy="13579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559"/>
                </a:lnSpc>
              </a:pPr>
              <a:r>
                <a:rPr lang="en-US" sz="37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Future Roadmap</a:t>
              </a:r>
            </a:p>
          </p:txBody>
        </p:sp>
      </p:grpSp>
      <p:sp>
        <p:nvSpPr>
          <p:cNvPr id="44" name="TextBox 22">
            <a:extLst>
              <a:ext uri="{FF2B5EF4-FFF2-40B4-BE49-F238E27FC236}">
                <a16:creationId xmlns:a16="http://schemas.microsoft.com/office/drawing/2014/main" id="{CC59621A-C8A1-5DE4-B37B-76B7D5075DBB}"/>
              </a:ext>
            </a:extLst>
          </p:cNvPr>
          <p:cNvSpPr txBox="1"/>
          <p:nvPr/>
        </p:nvSpPr>
        <p:spPr>
          <a:xfrm>
            <a:off x="1586094" y="7040742"/>
            <a:ext cx="6527909" cy="101844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4560"/>
              </a:lnSpc>
            </a:pPr>
            <a:r>
              <a:rPr lang="en-US" sz="3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Technology Stack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299" y="5988014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Background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Background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0" name="TextBox 10"/>
          <p:cNvSpPr txBox="1"/>
          <p:nvPr/>
        </p:nvSpPr>
        <p:spPr>
          <a:xfrm>
            <a:off x="1828800" y="3784648"/>
            <a:ext cx="12014665" cy="46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Team mailbox receives hundreds of emails a day</a:t>
            </a:r>
          </a:p>
          <a:p>
            <a:pPr marL="1104900" lvl="2" indent="-323850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User spend time reading and assigning emails to owners for follow up</a:t>
            </a:r>
          </a:p>
          <a:p>
            <a:pPr algn="l">
              <a:lnSpc>
                <a:spcPts val="7500"/>
              </a:lnSpc>
            </a:pPr>
            <a:endParaRPr lang="en-US" sz="3000" dirty="0">
              <a:solidFill>
                <a:srgbClr val="2B262B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Different kinds of emails will be received</a:t>
            </a:r>
          </a:p>
          <a:p>
            <a:pPr marL="1104900" lvl="2" indent="-323850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Some emails are spams or irrelevant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7914" y="2469267"/>
            <a:ext cx="875508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B262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 volumes of emails in Team Mailbox</a:t>
            </a:r>
          </a:p>
        </p:txBody>
      </p:sp>
      <p:pic>
        <p:nvPicPr>
          <p:cNvPr id="1028" name="Picture 4" descr="Email spamming attack email box hacking spam warning vector stock  illustration | Premium Vector">
            <a:extLst>
              <a:ext uri="{FF2B5EF4-FFF2-40B4-BE49-F238E27FC236}">
                <a16:creationId xmlns:a16="http://schemas.microsoft.com/office/drawing/2014/main" id="{D1246C03-6E9B-F086-0B68-31028D5C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38300"/>
            <a:ext cx="2135211" cy="21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Background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9" name="Freeform 9"/>
          <p:cNvSpPr/>
          <p:nvPr/>
        </p:nvSpPr>
        <p:spPr>
          <a:xfrm>
            <a:off x="1699386" y="2064110"/>
            <a:ext cx="1209950" cy="1209950"/>
          </a:xfrm>
          <a:custGeom>
            <a:avLst/>
            <a:gdLst/>
            <a:ahLst/>
            <a:cxnLst/>
            <a:rect l="l" t="t" r="r" b="b"/>
            <a:pathLst>
              <a:path w="1209950" h="1209950">
                <a:moveTo>
                  <a:pt x="0" y="0"/>
                </a:moveTo>
                <a:lnTo>
                  <a:pt x="1209950" y="0"/>
                </a:lnTo>
                <a:lnTo>
                  <a:pt x="1209950" y="1209951"/>
                </a:lnTo>
                <a:lnTo>
                  <a:pt x="0" y="120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9386" y="3556043"/>
            <a:ext cx="12014665" cy="46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Only rules based on keywords/properties can be set</a:t>
            </a:r>
          </a:p>
          <a:p>
            <a:pPr marL="1104900" lvl="2" indent="-323850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Cannot read through context to determine a better category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endParaRPr lang="en-US" sz="3000" dirty="0">
              <a:solidFill>
                <a:srgbClr val="2B262B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Complex to construct a new rule</a:t>
            </a:r>
          </a:p>
          <a:p>
            <a:pPr marL="1104900" lvl="2" indent="-323850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User have to specify values in rules (name/dates/text …</a:t>
            </a:r>
            <a:r>
              <a:rPr lang="en-US" sz="3000" dirty="0" err="1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etc</a:t>
            </a: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7915" y="2469267"/>
            <a:ext cx="1012668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B262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Limitations of Outlook’s rule‑based </a:t>
            </a:r>
            <a:r>
              <a:rPr lang="en-US" sz="3600" b="1" dirty="0" err="1">
                <a:solidFill>
                  <a:srgbClr val="2B262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categorisation</a:t>
            </a:r>
            <a:endParaRPr lang="en-US" sz="3600" b="1" dirty="0">
              <a:solidFill>
                <a:srgbClr val="2B262B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Background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9" name="Freeform 9"/>
          <p:cNvSpPr/>
          <p:nvPr/>
        </p:nvSpPr>
        <p:spPr>
          <a:xfrm>
            <a:off x="1303257" y="1711814"/>
            <a:ext cx="2019121" cy="2019121"/>
          </a:xfrm>
          <a:custGeom>
            <a:avLst/>
            <a:gdLst/>
            <a:ahLst/>
            <a:cxnLst/>
            <a:rect l="l" t="t" r="r" b="b"/>
            <a:pathLst>
              <a:path w="2019121" h="2019121">
                <a:moveTo>
                  <a:pt x="0" y="0"/>
                </a:moveTo>
                <a:lnTo>
                  <a:pt x="2019121" y="0"/>
                </a:lnTo>
                <a:lnTo>
                  <a:pt x="2019121" y="2019121"/>
                </a:lnTo>
                <a:lnTo>
                  <a:pt x="0" y="2019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7208" y="4065937"/>
            <a:ext cx="13380392" cy="4670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All IT teams: frequency and trends of recurring alert types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endParaRPr lang="en-US" sz="3000" dirty="0">
              <a:solidFill>
                <a:srgbClr val="2B262B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Helpdesk: frequency and distribution of request types and common questions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endParaRPr lang="en-US" sz="3000" dirty="0">
              <a:solidFill>
                <a:srgbClr val="2B262B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2B262B"/>
                </a:solidFill>
                <a:latin typeface="Calibri (MS)"/>
                <a:ea typeface="Calibri (MS)"/>
                <a:cs typeface="Calibri (MS)"/>
                <a:sym typeface="Calibri (MS)"/>
              </a:rPr>
              <a:t>Lack of reporting and analytics to show an overview of the function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7915" y="2469267"/>
            <a:ext cx="585948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 b="1">
                <a:solidFill>
                  <a:srgbClr val="2B262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Management-level needs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299" y="5988014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Solution Features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232" y="104661"/>
            <a:ext cx="12680568" cy="1328438"/>
            <a:chOff x="0" y="0"/>
            <a:chExt cx="16907424" cy="177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1771250"/>
            </a:xfrm>
            <a:custGeom>
              <a:avLst/>
              <a:gdLst/>
              <a:ahLst/>
              <a:cxnLst/>
              <a:rect l="l" t="t" r="r" b="b"/>
              <a:pathLst>
                <a:path w="16907424" h="1771250">
                  <a:moveTo>
                    <a:pt x="0" y="0"/>
                  </a:moveTo>
                  <a:lnTo>
                    <a:pt x="16907424" y="0"/>
                  </a:lnTo>
                  <a:lnTo>
                    <a:pt x="16907424" y="1771250"/>
                  </a:lnTo>
                  <a:lnTo>
                    <a:pt x="0" y="177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907424" cy="1837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18"/>
                </a:lnSpc>
              </a:pPr>
              <a:r>
                <a:rPr lang="en-US" sz="585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Features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067119" y="2744526"/>
            <a:ext cx="4952361" cy="4881017"/>
            <a:chOff x="0" y="0"/>
            <a:chExt cx="3736132" cy="3682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6132" cy="3682310"/>
            </a:xfrm>
            <a:custGeom>
              <a:avLst/>
              <a:gdLst/>
              <a:ahLst/>
              <a:cxnLst/>
              <a:rect l="l" t="t" r="r" b="b"/>
              <a:pathLst>
                <a:path w="3736132" h="3682310">
                  <a:moveTo>
                    <a:pt x="0" y="0"/>
                  </a:moveTo>
                  <a:lnTo>
                    <a:pt x="3736132" y="0"/>
                  </a:lnTo>
                  <a:lnTo>
                    <a:pt x="3736132" y="3682310"/>
                  </a:lnTo>
                  <a:lnTo>
                    <a:pt x="0" y="36823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736132" cy="37585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29400" y="2744526"/>
            <a:ext cx="4952361" cy="4881017"/>
            <a:chOff x="0" y="0"/>
            <a:chExt cx="3736132" cy="3682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36132" cy="3682310"/>
            </a:xfrm>
            <a:custGeom>
              <a:avLst/>
              <a:gdLst/>
              <a:ahLst/>
              <a:cxnLst/>
              <a:rect l="l" t="t" r="r" b="b"/>
              <a:pathLst>
                <a:path w="3736132" h="3682310">
                  <a:moveTo>
                    <a:pt x="0" y="0"/>
                  </a:moveTo>
                  <a:lnTo>
                    <a:pt x="3736132" y="0"/>
                  </a:lnTo>
                  <a:lnTo>
                    <a:pt x="3736132" y="3682310"/>
                  </a:lnTo>
                  <a:lnTo>
                    <a:pt x="0" y="36823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3736132" cy="37585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68519" y="2744526"/>
            <a:ext cx="4952361" cy="4881017"/>
            <a:chOff x="0" y="0"/>
            <a:chExt cx="3736132" cy="36823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36132" cy="3682310"/>
            </a:xfrm>
            <a:custGeom>
              <a:avLst/>
              <a:gdLst/>
              <a:ahLst/>
              <a:cxnLst/>
              <a:rect l="l" t="t" r="r" b="b"/>
              <a:pathLst>
                <a:path w="3736132" h="3682310">
                  <a:moveTo>
                    <a:pt x="0" y="0"/>
                  </a:moveTo>
                  <a:lnTo>
                    <a:pt x="3736132" y="0"/>
                  </a:lnTo>
                  <a:lnTo>
                    <a:pt x="3736132" y="3682310"/>
                  </a:lnTo>
                  <a:lnTo>
                    <a:pt x="0" y="36823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736132" cy="37585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9885" y="4794527"/>
            <a:ext cx="4086830" cy="1272689"/>
            <a:chOff x="0" y="0"/>
            <a:chExt cx="5449107" cy="169691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702098"/>
              <a:ext cx="5449107" cy="994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Generate batch summaries of incoming emails (Insights layer)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5449107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9"/>
                </a:lnSpc>
              </a:pPr>
              <a:r>
                <a:rPr lang="en-US" sz="25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Summarisation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2166" y="4794527"/>
            <a:ext cx="4086830" cy="1634713"/>
            <a:chOff x="0" y="0"/>
            <a:chExt cx="5449107" cy="217961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702098"/>
              <a:ext cx="5449107" cy="147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Categorise and move incoming emails to mailbox folders (Action layer).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5449107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9"/>
                </a:lnSpc>
              </a:pPr>
              <a:r>
                <a:rPr lang="en-US" sz="25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Categorisation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1285" y="4794527"/>
            <a:ext cx="4145546" cy="1272689"/>
            <a:chOff x="0" y="0"/>
            <a:chExt cx="5527395" cy="169691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702098"/>
              <a:ext cx="5527395" cy="994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Function and prompts configuration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5527395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9"/>
                </a:lnSpc>
              </a:pPr>
              <a:r>
                <a:rPr lang="en-US" sz="25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Custom Configuration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99885" y="3145567"/>
            <a:ext cx="1210897" cy="1210897"/>
            <a:chOff x="0" y="0"/>
            <a:chExt cx="1614529" cy="161452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614529" cy="1614529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3280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74834" y="364881"/>
              <a:ext cx="1064860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01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62166" y="3145567"/>
            <a:ext cx="1210897" cy="1210897"/>
            <a:chOff x="0" y="0"/>
            <a:chExt cx="1614529" cy="161452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614529" cy="1614529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3280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74834" y="364881"/>
              <a:ext cx="1064860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02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701285" y="3145567"/>
            <a:ext cx="1210897" cy="1210897"/>
            <a:chOff x="0" y="0"/>
            <a:chExt cx="1614529" cy="161452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14529" cy="1614529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3280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274834" y="364881"/>
              <a:ext cx="1064860" cy="846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6579" y="57933"/>
            <a:ext cx="12680568" cy="1578245"/>
            <a:chOff x="0" y="0"/>
            <a:chExt cx="16907424" cy="2104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07424" cy="2104327"/>
            </a:xfrm>
            <a:custGeom>
              <a:avLst/>
              <a:gdLst/>
              <a:ahLst/>
              <a:cxnLst/>
              <a:rect l="l" t="t" r="r" b="b"/>
              <a:pathLst>
                <a:path w="16907424" h="2104327">
                  <a:moveTo>
                    <a:pt x="0" y="0"/>
                  </a:moveTo>
                  <a:lnTo>
                    <a:pt x="16907424" y="0"/>
                  </a:lnTo>
                  <a:lnTo>
                    <a:pt x="16907424" y="2104327"/>
                  </a:lnTo>
                  <a:lnTo>
                    <a:pt x="0" y="2104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07424" cy="21424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54"/>
                </a:lnSpc>
              </a:pPr>
              <a:r>
                <a:rPr lang="en-US" sz="4680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Role-based management</a:t>
              </a:r>
            </a:p>
            <a:p>
              <a:pPr algn="l">
                <a:lnSpc>
                  <a:spcPts val="5054"/>
                </a:lnSpc>
              </a:pPr>
              <a:endParaRPr lang="en-US" sz="468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endParaR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852007" y="2544900"/>
          <a:ext cx="13944600" cy="4872545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4081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Senior level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Team lead level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Working level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1521"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Dashboard for overall email statistics</a:t>
                      </a: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AA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Frequency of types that teams received</a:t>
                      </a: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AA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A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943"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Allocation of emails into mailbox folders for task distribution</a:t>
                      </a: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View of allocated emails (Both in Outlook &amp; SPARK)</a:t>
                      </a: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651418" y="3897272"/>
            <a:ext cx="2819170" cy="836098"/>
            <a:chOff x="0" y="0"/>
            <a:chExt cx="3758894" cy="1114798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3733419" cy="1089406"/>
            </a:xfrm>
            <a:custGeom>
              <a:avLst/>
              <a:gdLst/>
              <a:ahLst/>
              <a:cxnLst/>
              <a:rect l="l" t="t" r="r" b="b"/>
              <a:pathLst>
                <a:path w="3733419" h="1089406">
                  <a:moveTo>
                    <a:pt x="0" y="181610"/>
                  </a:moveTo>
                  <a:cubicBezTo>
                    <a:pt x="0" y="81280"/>
                    <a:pt x="82677" y="0"/>
                    <a:pt x="184531" y="0"/>
                  </a:cubicBezTo>
                  <a:lnTo>
                    <a:pt x="3548888" y="0"/>
                  </a:lnTo>
                  <a:cubicBezTo>
                    <a:pt x="3650869" y="0"/>
                    <a:pt x="3733419" y="81280"/>
                    <a:pt x="3733419" y="181610"/>
                  </a:cubicBezTo>
                  <a:lnTo>
                    <a:pt x="3733419" y="907796"/>
                  </a:lnTo>
                  <a:cubicBezTo>
                    <a:pt x="3733419" y="1008126"/>
                    <a:pt x="3650742" y="1089406"/>
                    <a:pt x="3548888" y="1089406"/>
                  </a:cubicBezTo>
                  <a:lnTo>
                    <a:pt x="184531" y="1089406"/>
                  </a:lnTo>
                  <a:cubicBezTo>
                    <a:pt x="82677" y="1089406"/>
                    <a:pt x="0" y="1008126"/>
                    <a:pt x="0" y="907796"/>
                  </a:cubicBezTo>
                  <a:close/>
                </a:path>
              </a:pathLst>
            </a:custGeom>
            <a:solidFill>
              <a:srgbClr val="E9DCEE"/>
            </a:solidFill>
            <a:ln w="12700">
              <a:noFill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758819" cy="1114806"/>
            </a:xfrm>
            <a:custGeom>
              <a:avLst/>
              <a:gdLst/>
              <a:ahLst/>
              <a:cxnLst/>
              <a:rect l="l" t="t" r="r" b="b"/>
              <a:pathLst>
                <a:path w="3758819" h="1114806">
                  <a:moveTo>
                    <a:pt x="0" y="194310"/>
                  </a:moveTo>
                  <a:cubicBezTo>
                    <a:pt x="0" y="86741"/>
                    <a:pt x="88519" y="0"/>
                    <a:pt x="197231" y="0"/>
                  </a:cubicBezTo>
                  <a:lnTo>
                    <a:pt x="3561588" y="0"/>
                  </a:lnTo>
                  <a:lnTo>
                    <a:pt x="3561588" y="12700"/>
                  </a:lnTo>
                  <a:lnTo>
                    <a:pt x="3561588" y="0"/>
                  </a:lnTo>
                  <a:cubicBezTo>
                    <a:pt x="3670300" y="0"/>
                    <a:pt x="3758819" y="86741"/>
                    <a:pt x="3758819" y="194310"/>
                  </a:cubicBezTo>
                  <a:lnTo>
                    <a:pt x="3746119" y="194310"/>
                  </a:lnTo>
                  <a:lnTo>
                    <a:pt x="3758819" y="194310"/>
                  </a:lnTo>
                  <a:lnTo>
                    <a:pt x="3758819" y="920496"/>
                  </a:lnTo>
                  <a:lnTo>
                    <a:pt x="3746119" y="920496"/>
                  </a:lnTo>
                  <a:lnTo>
                    <a:pt x="3758819" y="920496"/>
                  </a:lnTo>
                  <a:cubicBezTo>
                    <a:pt x="3758819" y="1027938"/>
                    <a:pt x="3670300" y="1114806"/>
                    <a:pt x="3561588" y="1114806"/>
                  </a:cubicBezTo>
                  <a:lnTo>
                    <a:pt x="3561588" y="1102106"/>
                  </a:lnTo>
                  <a:lnTo>
                    <a:pt x="3561588" y="1114806"/>
                  </a:lnTo>
                  <a:lnTo>
                    <a:pt x="197231" y="1114806"/>
                  </a:lnTo>
                  <a:lnTo>
                    <a:pt x="197231" y="1102106"/>
                  </a:lnTo>
                  <a:lnTo>
                    <a:pt x="197231" y="1114806"/>
                  </a:lnTo>
                  <a:cubicBezTo>
                    <a:pt x="88519" y="1114806"/>
                    <a:pt x="0" y="1028065"/>
                    <a:pt x="0" y="920496"/>
                  </a:cubicBezTo>
                  <a:lnTo>
                    <a:pt x="0" y="194310"/>
                  </a:lnTo>
                  <a:lnTo>
                    <a:pt x="12700" y="194310"/>
                  </a:lnTo>
                  <a:lnTo>
                    <a:pt x="0" y="194310"/>
                  </a:lnTo>
                  <a:moveTo>
                    <a:pt x="25400" y="194310"/>
                  </a:moveTo>
                  <a:lnTo>
                    <a:pt x="25400" y="920496"/>
                  </a:lnTo>
                  <a:lnTo>
                    <a:pt x="12700" y="920496"/>
                  </a:lnTo>
                  <a:lnTo>
                    <a:pt x="25400" y="920496"/>
                  </a:lnTo>
                  <a:cubicBezTo>
                    <a:pt x="25400" y="1013587"/>
                    <a:pt x="102108" y="1089406"/>
                    <a:pt x="197231" y="1089406"/>
                  </a:cubicBezTo>
                  <a:lnTo>
                    <a:pt x="3561588" y="1089406"/>
                  </a:lnTo>
                  <a:cubicBezTo>
                    <a:pt x="3656711" y="1089406"/>
                    <a:pt x="3733419" y="1013587"/>
                    <a:pt x="3733419" y="920496"/>
                  </a:cubicBezTo>
                  <a:lnTo>
                    <a:pt x="3733419" y="194310"/>
                  </a:lnTo>
                  <a:cubicBezTo>
                    <a:pt x="3733419" y="101219"/>
                    <a:pt x="3656711" y="25400"/>
                    <a:pt x="3561588" y="25400"/>
                  </a:cubicBezTo>
                  <a:lnTo>
                    <a:pt x="197231" y="25400"/>
                  </a:lnTo>
                  <a:lnTo>
                    <a:pt x="197231" y="12700"/>
                  </a:lnTo>
                  <a:lnTo>
                    <a:pt x="197231" y="25400"/>
                  </a:lnTo>
                  <a:cubicBezTo>
                    <a:pt x="102108" y="25400"/>
                    <a:pt x="25400" y="101219"/>
                    <a:pt x="25400" y="194310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58894" cy="117194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4C245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Summarisation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6579" y="5971679"/>
            <a:ext cx="2819170" cy="836098"/>
            <a:chOff x="0" y="0"/>
            <a:chExt cx="3758894" cy="1114798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3733419" cy="1089406"/>
            </a:xfrm>
            <a:custGeom>
              <a:avLst/>
              <a:gdLst/>
              <a:ahLst/>
              <a:cxnLst/>
              <a:rect l="l" t="t" r="r" b="b"/>
              <a:pathLst>
                <a:path w="3733419" h="1089406">
                  <a:moveTo>
                    <a:pt x="0" y="181610"/>
                  </a:moveTo>
                  <a:cubicBezTo>
                    <a:pt x="0" y="81280"/>
                    <a:pt x="82677" y="0"/>
                    <a:pt x="184531" y="0"/>
                  </a:cubicBezTo>
                  <a:lnTo>
                    <a:pt x="3548888" y="0"/>
                  </a:lnTo>
                  <a:cubicBezTo>
                    <a:pt x="3650869" y="0"/>
                    <a:pt x="3733419" y="81280"/>
                    <a:pt x="3733419" y="181610"/>
                  </a:cubicBezTo>
                  <a:lnTo>
                    <a:pt x="3733419" y="907796"/>
                  </a:lnTo>
                  <a:cubicBezTo>
                    <a:pt x="3733419" y="1008126"/>
                    <a:pt x="3650742" y="1089406"/>
                    <a:pt x="3548888" y="1089406"/>
                  </a:cubicBezTo>
                  <a:lnTo>
                    <a:pt x="184531" y="1089406"/>
                  </a:lnTo>
                  <a:cubicBezTo>
                    <a:pt x="82677" y="1089406"/>
                    <a:pt x="0" y="1008126"/>
                    <a:pt x="0" y="907796"/>
                  </a:cubicBezTo>
                  <a:close/>
                </a:path>
              </a:pathLst>
            </a:custGeom>
            <a:solidFill>
              <a:srgbClr val="E9DCEE"/>
            </a:solidFill>
            <a:ln w="12700">
              <a:noFill/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758819" cy="1114806"/>
            </a:xfrm>
            <a:custGeom>
              <a:avLst/>
              <a:gdLst/>
              <a:ahLst/>
              <a:cxnLst/>
              <a:rect l="l" t="t" r="r" b="b"/>
              <a:pathLst>
                <a:path w="3758819" h="1114806">
                  <a:moveTo>
                    <a:pt x="0" y="194310"/>
                  </a:moveTo>
                  <a:cubicBezTo>
                    <a:pt x="0" y="86741"/>
                    <a:pt x="88519" y="0"/>
                    <a:pt x="197231" y="0"/>
                  </a:cubicBezTo>
                  <a:lnTo>
                    <a:pt x="3561588" y="0"/>
                  </a:lnTo>
                  <a:lnTo>
                    <a:pt x="3561588" y="12700"/>
                  </a:lnTo>
                  <a:lnTo>
                    <a:pt x="3561588" y="0"/>
                  </a:lnTo>
                  <a:cubicBezTo>
                    <a:pt x="3670300" y="0"/>
                    <a:pt x="3758819" y="86741"/>
                    <a:pt x="3758819" y="194310"/>
                  </a:cubicBezTo>
                  <a:lnTo>
                    <a:pt x="3746119" y="194310"/>
                  </a:lnTo>
                  <a:lnTo>
                    <a:pt x="3758819" y="194310"/>
                  </a:lnTo>
                  <a:lnTo>
                    <a:pt x="3758819" y="920496"/>
                  </a:lnTo>
                  <a:lnTo>
                    <a:pt x="3746119" y="920496"/>
                  </a:lnTo>
                  <a:lnTo>
                    <a:pt x="3758819" y="920496"/>
                  </a:lnTo>
                  <a:cubicBezTo>
                    <a:pt x="3758819" y="1027938"/>
                    <a:pt x="3670300" y="1114806"/>
                    <a:pt x="3561588" y="1114806"/>
                  </a:cubicBezTo>
                  <a:lnTo>
                    <a:pt x="3561588" y="1102106"/>
                  </a:lnTo>
                  <a:lnTo>
                    <a:pt x="3561588" y="1114806"/>
                  </a:lnTo>
                  <a:lnTo>
                    <a:pt x="197231" y="1114806"/>
                  </a:lnTo>
                  <a:lnTo>
                    <a:pt x="197231" y="1102106"/>
                  </a:lnTo>
                  <a:lnTo>
                    <a:pt x="197231" y="1114806"/>
                  </a:lnTo>
                  <a:cubicBezTo>
                    <a:pt x="88519" y="1114806"/>
                    <a:pt x="0" y="1028065"/>
                    <a:pt x="0" y="920496"/>
                  </a:cubicBezTo>
                  <a:lnTo>
                    <a:pt x="0" y="194310"/>
                  </a:lnTo>
                  <a:lnTo>
                    <a:pt x="12700" y="194310"/>
                  </a:lnTo>
                  <a:lnTo>
                    <a:pt x="0" y="194310"/>
                  </a:lnTo>
                  <a:moveTo>
                    <a:pt x="25400" y="194310"/>
                  </a:moveTo>
                  <a:lnTo>
                    <a:pt x="25400" y="920496"/>
                  </a:lnTo>
                  <a:lnTo>
                    <a:pt x="12700" y="920496"/>
                  </a:lnTo>
                  <a:lnTo>
                    <a:pt x="25400" y="920496"/>
                  </a:lnTo>
                  <a:cubicBezTo>
                    <a:pt x="25400" y="1013587"/>
                    <a:pt x="102108" y="1089406"/>
                    <a:pt x="197231" y="1089406"/>
                  </a:cubicBezTo>
                  <a:lnTo>
                    <a:pt x="3561588" y="1089406"/>
                  </a:lnTo>
                  <a:cubicBezTo>
                    <a:pt x="3656711" y="1089406"/>
                    <a:pt x="3733419" y="1013587"/>
                    <a:pt x="3733419" y="920496"/>
                  </a:cubicBezTo>
                  <a:lnTo>
                    <a:pt x="3733419" y="194310"/>
                  </a:lnTo>
                  <a:cubicBezTo>
                    <a:pt x="3733419" y="101219"/>
                    <a:pt x="3656711" y="25400"/>
                    <a:pt x="3561588" y="25400"/>
                  </a:cubicBezTo>
                  <a:lnTo>
                    <a:pt x="197231" y="25400"/>
                  </a:lnTo>
                  <a:lnTo>
                    <a:pt x="197231" y="12700"/>
                  </a:lnTo>
                  <a:lnTo>
                    <a:pt x="197231" y="25400"/>
                  </a:lnTo>
                  <a:cubicBezTo>
                    <a:pt x="102108" y="25400"/>
                    <a:pt x="25400" y="101219"/>
                    <a:pt x="25400" y="194310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758894" cy="117194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4C245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Categorisation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849956" y="3579734"/>
            <a:ext cx="654126" cy="654126"/>
            <a:chOff x="0" y="0"/>
            <a:chExt cx="872168" cy="8721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522604" y="3579734"/>
            <a:ext cx="654126" cy="654126"/>
            <a:chOff x="0" y="0"/>
            <a:chExt cx="872168" cy="8721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497244" y="5755743"/>
            <a:ext cx="654126" cy="654126"/>
            <a:chOff x="0" y="0"/>
            <a:chExt cx="872168" cy="8721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870097" y="5775884"/>
            <a:ext cx="613845" cy="613845"/>
            <a:chOff x="0" y="0"/>
            <a:chExt cx="818460" cy="818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5" h="818515">
                  <a:moveTo>
                    <a:pt x="0" y="0"/>
                  </a:moveTo>
                  <a:lnTo>
                    <a:pt x="818515" y="0"/>
                  </a:lnTo>
                  <a:lnTo>
                    <a:pt x="818515" y="818515"/>
                  </a:lnTo>
                  <a:lnTo>
                    <a:pt x="0" y="81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6" b="6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210014" y="5599860"/>
            <a:ext cx="743638" cy="743638"/>
            <a:chOff x="0" y="0"/>
            <a:chExt cx="991518" cy="9915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489" cy="991489"/>
            </a:xfrm>
            <a:custGeom>
              <a:avLst/>
              <a:gdLst/>
              <a:ahLst/>
              <a:cxnLst/>
              <a:rect l="l" t="t" r="r" b="b"/>
              <a:pathLst>
                <a:path w="991489" h="991489">
                  <a:moveTo>
                    <a:pt x="0" y="0"/>
                  </a:moveTo>
                  <a:lnTo>
                    <a:pt x="991489" y="0"/>
                  </a:lnTo>
                  <a:lnTo>
                    <a:pt x="991489" y="991489"/>
                  </a:lnTo>
                  <a:lnTo>
                    <a:pt x="0" y="99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" b="-2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195251" y="3661194"/>
            <a:ext cx="654126" cy="654126"/>
            <a:chOff x="0" y="0"/>
            <a:chExt cx="872168" cy="8721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109" cy="872109"/>
            </a:xfrm>
            <a:custGeom>
              <a:avLst/>
              <a:gdLst/>
              <a:ahLst/>
              <a:cxnLst/>
              <a:rect l="l" t="t" r="r" b="b"/>
              <a:pathLst>
                <a:path w="872109" h="872109">
                  <a:moveTo>
                    <a:pt x="0" y="0"/>
                  </a:moveTo>
                  <a:lnTo>
                    <a:pt x="872109" y="0"/>
                  </a:lnTo>
                  <a:lnTo>
                    <a:pt x="872109" y="872109"/>
                  </a:lnTo>
                  <a:lnTo>
                    <a:pt x="0" y="87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 b="-6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272180" y="9469952"/>
            <a:ext cx="4518210" cy="817048"/>
            <a:chOff x="0" y="0"/>
            <a:chExt cx="6024280" cy="10893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24245" cy="1089406"/>
            </a:xfrm>
            <a:custGeom>
              <a:avLst/>
              <a:gdLst/>
              <a:ahLst/>
              <a:cxnLst/>
              <a:rect l="l" t="t" r="r" b="b"/>
              <a:pathLst>
                <a:path w="6024245" h="1089406">
                  <a:moveTo>
                    <a:pt x="0" y="0"/>
                  </a:moveTo>
                  <a:lnTo>
                    <a:pt x="6024245" y="0"/>
                  </a:lnTo>
                  <a:lnTo>
                    <a:pt x="6024245" y="1089406"/>
                  </a:lnTo>
                  <a:lnTo>
                    <a:pt x="0" y="10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0" y="0"/>
            <a:ext cx="272180" cy="10370070"/>
            <a:chOff x="0" y="0"/>
            <a:chExt cx="360000" cy="13716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0045" cy="13716000"/>
            </a:xfrm>
            <a:custGeom>
              <a:avLst/>
              <a:gdLst/>
              <a:ahLst/>
              <a:cxnLst/>
              <a:rect l="l" t="t" r="r" b="b"/>
              <a:pathLst>
                <a:path w="360045" h="13716000">
                  <a:moveTo>
                    <a:pt x="0" y="0"/>
                  </a:moveTo>
                  <a:lnTo>
                    <a:pt x="360045" y="0"/>
                  </a:lnTo>
                  <a:lnTo>
                    <a:pt x="360045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8C3C94">
                    <a:alpha val="100000"/>
                  </a:srgbClr>
                </a:gs>
                <a:gs pos="39000">
                  <a:srgbClr val="D2E1FF">
                    <a:alpha val="100000"/>
                  </a:srgbClr>
                </a:gs>
                <a:gs pos="75000">
                  <a:srgbClr val="FFFFFF">
                    <a:alpha val="100000"/>
                  </a:srgbClr>
                </a:gs>
                <a:gs pos="100000">
                  <a:srgbClr val="3C2668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44FBE92949FF498A292267649BA32F" ma:contentTypeVersion="0" ma:contentTypeDescription="Create a new document." ma:contentTypeScope="" ma:versionID="c8bcf70117d4417a2142552a701cea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5599AB-253E-4DF5-9E7B-364FD61A3C71}"/>
</file>

<file path=customXml/itemProps2.xml><?xml version="1.0" encoding="utf-8"?>
<ds:datastoreItem xmlns:ds="http://schemas.openxmlformats.org/officeDocument/2006/customXml" ds:itemID="{6FD6C9D6-218B-4B35-A3BE-7C6FC09EC5E0}"/>
</file>

<file path=customXml/itemProps3.xml><?xml version="1.0" encoding="utf-8"?>
<ds:datastoreItem xmlns:ds="http://schemas.openxmlformats.org/officeDocument/2006/customXml" ds:itemID="{7ED2C9BA-00DF-46D2-8D0B-7AEC0C4328C9}"/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326</Words>
  <Application>Microsoft Office PowerPoint</Application>
  <PresentationFormat>Custom</PresentationFormat>
  <Paragraphs>112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 (MS) Bold</vt:lpstr>
      <vt:lpstr>Arial</vt:lpstr>
      <vt:lpstr>Calibri (MS) Bold Italics</vt:lpstr>
      <vt:lpstr>Calibri</vt:lpstr>
      <vt:lpstr>Arial Bold</vt:lpstr>
      <vt:lpstr>Calibri (MS)</vt:lpstr>
      <vt:lpstr>Muli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SPARK_AS2_Showcase.pptx</dc:title>
  <cp:lastModifiedBy>LAM Yeuk-yu, Oscar</cp:lastModifiedBy>
  <cp:revision>7</cp:revision>
  <dcterms:created xsi:type="dcterms:W3CDTF">2006-08-16T00:00:00Z</dcterms:created>
  <dcterms:modified xsi:type="dcterms:W3CDTF">2025-12-15T06:48:41Z</dcterms:modified>
  <dc:identifier>DAG7R4NtzfU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0x010100BC44FBE92949FF498A292267649BA32F</vt:lpwstr>
  </property>
</Properties>
</file>